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4" r:id="rId5"/>
    <p:sldId id="266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0E90-9C0F-49B5-8CEE-0A922B5BB22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BA4B-D471-4546-846C-61B79BA5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7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B426-F88F-4AF6-9E52-743DBC9ABFC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78D3-3870-4790-B646-90569C65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086" y="1169636"/>
            <a:ext cx="8229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Getting </a:t>
            </a:r>
            <a:r>
              <a:rPr lang="en-US" sz="3200" b="1" dirty="0"/>
              <a:t>your Work Published</a:t>
            </a:r>
            <a:endParaRPr lang="en-US" sz="2800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 smtClean="0"/>
              <a:t>Nezih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Guner</a:t>
            </a:r>
            <a:r>
              <a:rPr lang="en-US" sz="2400" b="1" dirty="0" smtClean="0"/>
              <a:t> (CEMFI) and Imran </a:t>
            </a:r>
            <a:r>
              <a:rPr lang="en-US" sz="2400" b="1" dirty="0" err="1" smtClean="0"/>
              <a:t>Rasul</a:t>
            </a:r>
            <a:r>
              <a:rPr lang="en-US" sz="2400" b="1" dirty="0" smtClean="0"/>
              <a:t> (UCL, IFS)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sp>
        <p:nvSpPr>
          <p:cNvPr id="2" name="AutoShape 4" descr="Journal of the European Economic Asso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Issu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85" y="3109797"/>
            <a:ext cx="27432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ssu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38980"/>
            <a:ext cx="2971801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" y="321964"/>
            <a:ext cx="2132046" cy="147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990600" cy="91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937"/>
            <a:ext cx="1447800" cy="1138813"/>
          </a:xfrm>
          <a:prstGeom prst="rect">
            <a:avLst/>
          </a:prstGeom>
        </p:spPr>
      </p:pic>
      <p:pic>
        <p:nvPicPr>
          <p:cNvPr id="10" name="Picture 9" descr="Asociación Española de Economí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4" y="202606"/>
            <a:ext cx="1512651" cy="7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9291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Where to send?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40" y="1857455"/>
            <a:ext cx="8855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Aim high (to top-5 or not to top-5……)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But </a:t>
            </a:r>
            <a:r>
              <a:rPr lang="en-US" sz="2000" b="1" dirty="0"/>
              <a:t>be </a:t>
            </a:r>
            <a:r>
              <a:rPr lang="en-US" sz="2000" b="1" dirty="0" smtClean="0"/>
              <a:t>realistic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is the contribution of your </a:t>
            </a:r>
            <a:r>
              <a:rPr lang="en-US" sz="2000" dirty="0" smtClean="0"/>
              <a:t>paper?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/>
              <a:t>is going to want to read your </a:t>
            </a:r>
            <a:r>
              <a:rPr lang="en-US" sz="2000" dirty="0" smtClean="0"/>
              <a:t>paper?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what papers do you reference</a:t>
            </a:r>
            <a:r>
              <a:rPr lang="en-US" sz="2000" dirty="0" smtClean="0"/>
              <a:t>?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/>
              <a:t>Look at the Journal you plan to submit </a:t>
            </a:r>
            <a:r>
              <a:rPr lang="en-US" sz="2000" b="1" dirty="0" smtClean="0"/>
              <a:t>to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what sort of papers does the journal </a:t>
            </a:r>
            <a:r>
              <a:rPr lang="en-US" sz="2000" dirty="0" smtClean="0"/>
              <a:t>publish?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are the Editors’ interests</a:t>
            </a:r>
            <a:r>
              <a:rPr lang="en-US" sz="2000" dirty="0" smtClean="0"/>
              <a:t>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who are the Associate Editors?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433"/>
            <a:ext cx="2743200" cy="16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28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criteria will the Editor use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6162"/>
            <a:ext cx="3276600" cy="1496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40" y="1857455"/>
            <a:ext cx="88554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Novelty of your </a:t>
            </a:r>
            <a:r>
              <a:rPr lang="en-US" sz="2000" b="1" dirty="0" smtClean="0"/>
              <a:t>contribution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 is the method new? is it an existing method applied in a </a:t>
            </a:r>
            <a:r>
              <a:rPr lang="en-US" sz="2000" dirty="0" smtClean="0"/>
              <a:t>new context </a:t>
            </a:r>
            <a:r>
              <a:rPr lang="en-US" sz="2000" dirty="0"/>
              <a:t>or to new data</a:t>
            </a:r>
            <a:r>
              <a:rPr lang="en-US" sz="2000" dirty="0" smtClean="0"/>
              <a:t>?</a:t>
            </a:r>
          </a:p>
          <a:p>
            <a:pPr lvl="1"/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Importance </a:t>
            </a:r>
            <a:r>
              <a:rPr lang="en-US" sz="2000" b="1" dirty="0"/>
              <a:t>of research </a:t>
            </a:r>
            <a:r>
              <a:rPr lang="en-US" sz="2000" b="1" dirty="0" smtClean="0"/>
              <a:t>question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/>
              <a:t>will want to read it? how does that compare to the </a:t>
            </a:r>
            <a:r>
              <a:rPr lang="en-US" sz="2000" dirty="0" smtClean="0"/>
              <a:t>readership of </a:t>
            </a:r>
            <a:r>
              <a:rPr lang="en-US" sz="2000" dirty="0"/>
              <a:t>the journal</a:t>
            </a:r>
            <a:r>
              <a:rPr lang="en-US" sz="2000" dirty="0" smtClean="0"/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 Clear presentation, well </a:t>
            </a:r>
            <a:r>
              <a:rPr lang="en-US" sz="2000" b="1" dirty="0" smtClean="0"/>
              <a:t>organized</a:t>
            </a:r>
          </a:p>
          <a:p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make </a:t>
            </a:r>
            <a:r>
              <a:rPr lang="en-US" sz="2000" dirty="0"/>
              <a:t>sure the message is clear; is it easy to </a:t>
            </a:r>
            <a:r>
              <a:rPr lang="en-US" sz="2000" dirty="0" smtClean="0"/>
              <a:t>read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readers don’t get what you are doing or your message </a:t>
            </a:r>
            <a:r>
              <a:rPr lang="en-US" sz="2000" dirty="0" smtClean="0"/>
              <a:t>don’t blame </a:t>
            </a:r>
            <a:r>
              <a:rPr lang="en-US" sz="2000" dirty="0"/>
              <a:t>them, it is almost certainly your fault for not explaining </a:t>
            </a:r>
            <a:r>
              <a:rPr lang="en-US" sz="2000" dirty="0" smtClean="0"/>
              <a:t>it clearly</a:t>
            </a:r>
            <a:r>
              <a:rPr lang="en-US" sz="2000" dirty="0"/>
              <a:t>,  </a:t>
            </a:r>
            <a:r>
              <a:rPr lang="en-US" sz="2000" dirty="0" smtClean="0"/>
              <a:t>your </a:t>
            </a:r>
            <a:r>
              <a:rPr lang="en-US" sz="2000" dirty="0"/>
              <a:t>work should be </a:t>
            </a:r>
            <a:r>
              <a:rPr lang="en-US" sz="2000" dirty="0" smtClean="0"/>
              <a:t>transparent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3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42037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Before you sent your paper, make sure the paper is polished!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404" y="2362200"/>
            <a:ext cx="88554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Writing a academic paper is not like writing a thriller</a:t>
            </a:r>
            <a:r>
              <a:rPr lang="en-US" sz="2200" b="1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• There should be absolutely no surprises or </a:t>
            </a:r>
            <a:r>
              <a:rPr lang="en-US" sz="2200" dirty="0" smtClean="0"/>
              <a:t>cliffhangers</a:t>
            </a:r>
            <a:r>
              <a:rPr lang="en-US" sz="2200" dirty="0"/>
              <a:t>.</a:t>
            </a:r>
          </a:p>
          <a:p>
            <a:r>
              <a:rPr lang="en-US" sz="2200" dirty="0"/>
              <a:t>• The contribution of the paper should be the first </a:t>
            </a:r>
            <a:r>
              <a:rPr lang="en-US" sz="2200" dirty="0" smtClean="0"/>
              <a:t>thing you </a:t>
            </a:r>
            <a:r>
              <a:rPr lang="en-US" sz="2200" dirty="0"/>
              <a:t>say and (if possible) the first result you state.</a:t>
            </a:r>
          </a:p>
          <a:p>
            <a:r>
              <a:rPr lang="en-US" sz="2200" dirty="0"/>
              <a:t>• The punch line of each section should be stated in </a:t>
            </a:r>
            <a:r>
              <a:rPr lang="en-US" sz="2200" dirty="0" smtClean="0"/>
              <a:t>the first </a:t>
            </a:r>
            <a:r>
              <a:rPr lang="en-US" sz="2200" dirty="0"/>
              <a:t>paragraph of that section.</a:t>
            </a:r>
          </a:p>
          <a:p>
            <a:r>
              <a:rPr lang="en-US" sz="2200" dirty="0"/>
              <a:t>• What is </a:t>
            </a:r>
            <a:r>
              <a:rPr lang="en-US" sz="2200" dirty="0" smtClean="0"/>
              <a:t>written </a:t>
            </a:r>
            <a:r>
              <a:rPr lang="en-US" sz="2200" dirty="0"/>
              <a:t>should be readily understandable </a:t>
            </a:r>
            <a:r>
              <a:rPr lang="en-US" sz="2200" dirty="0" smtClean="0"/>
              <a:t>by any </a:t>
            </a:r>
            <a:r>
              <a:rPr lang="en-US" sz="2200" dirty="0"/>
              <a:t>of your fellow </a:t>
            </a:r>
            <a:r>
              <a:rPr lang="en-US" sz="2200" dirty="0" smtClean="0"/>
              <a:t> colleagues.</a:t>
            </a:r>
            <a:endParaRPr lang="en-US" sz="2200" dirty="0"/>
          </a:p>
          <a:p>
            <a:r>
              <a:rPr lang="en-US" sz="2200" dirty="0"/>
              <a:t>• Lay the paper out in the standard format.</a:t>
            </a:r>
          </a:p>
          <a:p>
            <a:r>
              <a:rPr lang="en-US" sz="2200" dirty="0"/>
              <a:t>• The notation and terminology should be </a:t>
            </a:r>
            <a:r>
              <a:rPr lang="en-US" sz="2200" dirty="0" smtClean="0"/>
              <a:t>consistent with </a:t>
            </a:r>
            <a:r>
              <a:rPr lang="en-US" sz="2200" dirty="0"/>
              <a:t>standard practice, “agent”, “individual</a:t>
            </a:r>
            <a:r>
              <a:rPr lang="en-US" sz="2200" dirty="0" smtClean="0"/>
              <a:t>”, “</a:t>
            </a:r>
            <a:r>
              <a:rPr lang="en-US" sz="2200" dirty="0"/>
              <a:t>player”,…</a:t>
            </a: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667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42037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Before you sent your paper, make sure the paper is polished!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404" y="2362200"/>
            <a:ext cx="8855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aspects of your paper </a:t>
            </a:r>
            <a:r>
              <a:rPr lang="en-US" sz="2400" b="1" dirty="0" smtClean="0"/>
              <a:t>matter.</a:t>
            </a:r>
          </a:p>
          <a:p>
            <a:endParaRPr lang="en-US" sz="2400" dirty="0"/>
          </a:p>
          <a:p>
            <a:r>
              <a:rPr lang="en-US" sz="2400" dirty="0"/>
              <a:t>• Abstract – concise but informative and accurate.</a:t>
            </a:r>
          </a:p>
          <a:p>
            <a:r>
              <a:rPr lang="en-US" sz="2400" dirty="0"/>
              <a:t>• Introduction – indicative of your contribution and </a:t>
            </a:r>
            <a:r>
              <a:rPr lang="en-US" sz="2400" dirty="0" smtClean="0"/>
              <a:t>its place </a:t>
            </a:r>
            <a:r>
              <a:rPr lang="en-US" sz="2400" dirty="0"/>
              <a:t>in the literature.</a:t>
            </a:r>
          </a:p>
          <a:p>
            <a:r>
              <a:rPr lang="en-US" sz="2400" dirty="0"/>
              <a:t>• Body – carefully describe your model, the </a:t>
            </a:r>
            <a:r>
              <a:rPr lang="en-US" sz="2400" dirty="0" smtClean="0"/>
              <a:t>variables, the </a:t>
            </a:r>
            <a:r>
              <a:rPr lang="en-US" sz="2400" dirty="0"/>
              <a:t>timing, the data and results, your </a:t>
            </a:r>
            <a:r>
              <a:rPr lang="en-US" sz="2400" dirty="0" smtClean="0"/>
              <a:t>robustness checks </a:t>
            </a:r>
            <a:r>
              <a:rPr lang="en-US" sz="2400" dirty="0"/>
              <a:t>and any policy implications.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Conclusion: Don’t underestimate its importance.</a:t>
            </a:r>
            <a:endParaRPr lang="en-US" sz="2400" dirty="0"/>
          </a:p>
          <a:p>
            <a:r>
              <a:rPr lang="en-US" sz="2400" dirty="0"/>
              <a:t>• References: Complete and consistent with text.</a:t>
            </a:r>
          </a:p>
          <a:p>
            <a:r>
              <a:rPr lang="en-US" sz="2400" dirty="0"/>
              <a:t>• Spell check and proof read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“If it doesn’t look easy you haven’t worked </a:t>
            </a:r>
            <a:r>
              <a:rPr lang="en-US" sz="2400" b="1" dirty="0" smtClean="0"/>
              <a:t>hard enough</a:t>
            </a:r>
            <a:r>
              <a:rPr lang="en-US" sz="2400" b="1" dirty="0"/>
              <a:t>.”</a:t>
            </a: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048000" cy="16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81000"/>
            <a:ext cx="6705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Introduction, Introduction, and Introduction</a:t>
            </a:r>
          </a:p>
          <a:p>
            <a:pPr algn="ctr"/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028"/>
            <a:ext cx="2057400" cy="98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22" y="1295400"/>
            <a:ext cx="88991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Introduction </a:t>
            </a:r>
            <a:r>
              <a:rPr lang="en-US" sz="2400" dirty="0"/>
              <a:t>is the most important part, it is all some people will </a:t>
            </a:r>
            <a:r>
              <a:rPr lang="en-US" sz="2400" dirty="0" smtClean="0"/>
              <a:t>read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should clearly state your contribution, ideally on the first </a:t>
            </a:r>
            <a:r>
              <a:rPr lang="en-US" sz="2400" dirty="0" smtClean="0"/>
              <a:t>page "Our </a:t>
            </a:r>
            <a:r>
              <a:rPr lang="en-US" sz="2400" dirty="0"/>
              <a:t>contribution in this paper is</a:t>
            </a:r>
            <a:r>
              <a:rPr lang="en-US" sz="2400" dirty="0" smtClean="0"/>
              <a:t>....“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Introduction should be clear and to the </a:t>
            </a:r>
            <a:r>
              <a:rPr lang="en-US" sz="2400" dirty="0" smtClean="0"/>
              <a:t>point you </a:t>
            </a:r>
            <a:r>
              <a:rPr lang="en-US" sz="2400" dirty="0"/>
              <a:t>do not need to include a long and comprehensive list of </a:t>
            </a:r>
            <a:r>
              <a:rPr lang="en-US" sz="2400" dirty="0" smtClean="0"/>
              <a:t>all papers </a:t>
            </a:r>
            <a:r>
              <a:rPr lang="en-US" sz="2400" dirty="0"/>
              <a:t>in the literature, or provide a long </a:t>
            </a:r>
            <a:r>
              <a:rPr lang="en-US" sz="2400" dirty="0" smtClean="0"/>
              <a:t>motivation.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Give </a:t>
            </a:r>
            <a:r>
              <a:rPr lang="en-US" sz="2400" dirty="0"/>
              <a:t>a short </a:t>
            </a:r>
            <a:r>
              <a:rPr lang="en-US" sz="2400" dirty="0" err="1" smtClean="0"/>
              <a:t>paraggraph</a:t>
            </a:r>
            <a:r>
              <a:rPr lang="en-US" sz="2400" dirty="0" smtClean="0"/>
              <a:t> </a:t>
            </a:r>
            <a:r>
              <a:rPr lang="en-US" sz="2400" dirty="0"/>
              <a:t>or two of motivation then state your </a:t>
            </a:r>
            <a:r>
              <a:rPr lang="en-US" sz="2400" dirty="0" smtClean="0"/>
              <a:t>contribution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should write, rewrite, rewrite, rewrite, rewrite, rewrite... the</a:t>
            </a:r>
          </a:p>
          <a:p>
            <a:r>
              <a:rPr lang="en-US" sz="2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3492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46416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 not strategize too much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34" y="2111059"/>
            <a:ext cx="88554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Should I cite this or that paper? Remember “Google” knows everything!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Should I suggest referees or not, NO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Should I suggest that some people should not be a referee, NO</a:t>
            </a:r>
          </a:p>
          <a:p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Should </a:t>
            </a:r>
            <a:r>
              <a:rPr lang="en-US" sz="2400" dirty="0"/>
              <a:t>I mention previous rejections, MAY BE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720"/>
            <a:ext cx="3048000" cy="15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6562" y="246415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to do with rejections?</a:t>
            </a:r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34" y="1934340"/>
            <a:ext cx="8855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Read through the reports, put them down and walk away for a </a:t>
            </a:r>
            <a:r>
              <a:rPr lang="en-US" sz="2400" dirty="0" smtClean="0"/>
              <a:t>day or </a:t>
            </a:r>
            <a:r>
              <a:rPr lang="en-US" sz="2400" dirty="0"/>
              <a:t>two before you do </a:t>
            </a:r>
            <a:r>
              <a:rPr lang="en-US" sz="2400" dirty="0" smtClean="0"/>
              <a:t>anything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Go </a:t>
            </a:r>
            <a:r>
              <a:rPr lang="en-US" sz="2400" dirty="0"/>
              <a:t>through the comments as with a revise and </a:t>
            </a:r>
            <a:r>
              <a:rPr lang="en-US" sz="2400" dirty="0" smtClean="0"/>
              <a:t>resubmit. Remember the paper might go to the same referees in another journal.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Some </a:t>
            </a:r>
            <a:r>
              <a:rPr lang="en-US" sz="2400" dirty="0"/>
              <a:t>journals allow you to submit past reports and how you </a:t>
            </a:r>
            <a:r>
              <a:rPr lang="en-US" sz="2400" dirty="0" smtClean="0"/>
              <a:t>have revised </a:t>
            </a:r>
            <a:r>
              <a:rPr lang="en-US" sz="2400" dirty="0"/>
              <a:t>the </a:t>
            </a:r>
            <a:r>
              <a:rPr lang="en-US" sz="2400" dirty="0" smtClean="0"/>
              <a:t>paper. </a:t>
            </a:r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are arguments for and </a:t>
            </a:r>
            <a:r>
              <a:rPr lang="en-US" sz="2400" dirty="0" smtClean="0"/>
              <a:t>against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Don’t get </a:t>
            </a:r>
            <a:r>
              <a:rPr lang="en-US" sz="2400" dirty="0" smtClean="0"/>
              <a:t>disheartened. Everyone </a:t>
            </a:r>
            <a:r>
              <a:rPr lang="en-US" sz="2400" dirty="0"/>
              <a:t>gets </a:t>
            </a:r>
            <a:r>
              <a:rPr lang="en-US" sz="2400" dirty="0" smtClean="0"/>
              <a:t>rejected.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Have </a:t>
            </a:r>
            <a:r>
              <a:rPr lang="en-US" sz="2400" dirty="0"/>
              <a:t>thick </a:t>
            </a:r>
            <a:r>
              <a:rPr lang="en-US" sz="2400" dirty="0" smtClean="0"/>
              <a:t>skin. The </a:t>
            </a:r>
            <a:r>
              <a:rPr lang="en-US" sz="2400" dirty="0"/>
              <a:t>referees are </a:t>
            </a:r>
            <a:r>
              <a:rPr lang="en-US" sz="2400" dirty="0" smtClean="0"/>
              <a:t>criticizing </a:t>
            </a:r>
            <a:r>
              <a:rPr lang="en-US" sz="2400" dirty="0"/>
              <a:t>your paper, not you</a:t>
            </a:r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6416"/>
            <a:ext cx="2895600" cy="16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670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Nezih Guner</dc:creator>
  <cp:lastModifiedBy>Nezih Guner</cp:lastModifiedBy>
  <cp:revision>17</cp:revision>
  <dcterms:created xsi:type="dcterms:W3CDTF">2019-12-12T21:46:34Z</dcterms:created>
  <dcterms:modified xsi:type="dcterms:W3CDTF">2020-07-03T15:30:20Z</dcterms:modified>
</cp:coreProperties>
</file>